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1"/>
  </p:notesMasterIdLst>
  <p:sldIdLst>
    <p:sldId id="261" r:id="rId2"/>
    <p:sldId id="295" r:id="rId3"/>
    <p:sldId id="281" r:id="rId4"/>
    <p:sldId id="257" r:id="rId5"/>
    <p:sldId id="274" r:id="rId6"/>
    <p:sldId id="288" r:id="rId7"/>
    <p:sldId id="285" r:id="rId8"/>
    <p:sldId id="282" r:id="rId9"/>
    <p:sldId id="292" r:id="rId10"/>
    <p:sldId id="283" r:id="rId11"/>
    <p:sldId id="296" r:id="rId12"/>
    <p:sldId id="275" r:id="rId13"/>
    <p:sldId id="294" r:id="rId14"/>
    <p:sldId id="290" r:id="rId15"/>
    <p:sldId id="284" r:id="rId16"/>
    <p:sldId id="293" r:id="rId17"/>
    <p:sldId id="273" r:id="rId18"/>
    <p:sldId id="287" r:id="rId19"/>
    <p:sldId id="286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Лобцов" initials="ДЛ" lastIdx="1" clrIdx="0">
    <p:extLst>
      <p:ext uri="{19B8F6BF-5375-455C-9EA6-DF929625EA0E}">
        <p15:presenceInfo xmlns:p15="http://schemas.microsoft.com/office/powerpoint/2012/main" userId="f9fea2007cf943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E3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294E-44A4-4139-9CC2-AD02B61CCAFB}" type="datetimeFigureOut">
              <a:rPr lang="ru-RU" smtClean="0"/>
              <a:t>04.06.2025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D8AFE-A57A-4EE6-90AB-A27117932F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17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D8AFE-A57A-4EE6-90AB-A27117932F1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94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D8AFE-A57A-4EE6-90AB-A27117932F1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17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D8AFE-A57A-4EE6-90AB-A27117932F1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568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1D8AFE-A57A-4EE6-90AB-A27117932F1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042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3A1A3-72C4-4B2D-8113-2BAF00C84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8D8C46-E4DC-4156-A7D0-09600EC8F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E80149-766A-4AFB-B833-87B0E7DF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5C4D2-F43E-436E-8328-14E4A86091C0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7D1444-10B7-4701-959B-0A70E0DC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920104-2BD1-4289-9AB4-B8AB322A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90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DD4C4-DA10-4CB6-A8C7-51513334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F095C-FE8B-47A0-A118-CB77434E1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BCE79B-C9F5-414A-8222-C50ADA7C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E9EC-B080-473F-A4F9-95DBB59005BA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1AEE08-6E3F-41E1-BA90-49437D68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A95AB2-891E-4503-8D04-9C13EB7E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24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9DB3C5B-B49C-4EDF-B8C0-1F77937D1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A1D008-4D4F-465D-B975-A66F5701A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512994-7CD2-4E02-B48E-4817BE03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FB4-8C1D-47D8-8DEB-4DE2572CB889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51C00D-12BE-48C5-A7ED-8D76F3A4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86EB74-0CB3-44CC-8D78-B90ED907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868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ru-RU" noProof="0"/>
              <a:t>Образец заголовка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0"/>
              <a:t>Образец подзаголовка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5577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ru-RU" noProof="0"/>
              <a:t>Образец заголовка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0"/>
              <a:t>Образец подзаголовка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163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8905F-C9ED-4138-A81C-FA9BE17E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CF57E2-4C29-4B49-9C5C-976572556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E0A04-26CF-440B-B55F-5BD512D2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7F3C-984C-42B6-81D8-EF9B0F501486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80C739-1576-4C95-8589-DCD777D2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D75F5E-9FCC-43F0-AD1B-3436376F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3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03E2F-1EED-48B5-B5D8-354FD0B7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56101C-F3D8-48F9-A690-D1F244833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4891E-4C69-467F-8FEF-E8F9201E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B6DA-BEBD-4F8F-BF39-E29A712BAE81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9DFBA8-A4F6-4E6C-A2DA-1A4D51C8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B58A1F-D66C-4F73-92A3-E58BDA7B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02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B5A74-1078-4B71-A457-190ED738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54F227-EDA2-4D13-8997-B6E02A81A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CBB946-A1CD-4652-9C2A-C21924802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46812C-6733-4E8C-B8D2-BFDF648A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D6BE9-52DD-41D9-B3A4-B8AC94E8AF2D}" type="datetime1">
              <a:rPr lang="ru-RU" smtClean="0"/>
              <a:t>04.06.2025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851497-65C7-4351-939D-0AA303F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CBCC3D-4C36-48A4-85C7-E7EC196D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58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59A72-D3CF-4061-8C00-2305CFE4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79284F-64F3-4F0F-B146-2BFC31ADD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0B18F2-2A4B-429B-AF08-752C03682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360063-380C-40C5-B59A-EDA261144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250856-B788-4FC2-B05E-BF41BA8FC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7D9703-6ED3-4DAF-88AC-C4164329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F52B-253E-4BCF-8B02-987F903038AB}" type="datetime1">
              <a:rPr lang="ru-RU" smtClean="0"/>
              <a:t>04.06.2025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E0B5C5-674B-4F24-B3A4-FE9FF29F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3A06C1-50A6-4951-BEA5-CA48FE80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70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4EE6F-99BE-4EAA-88B9-7E931A37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F5492D-E1B8-43CF-BAE1-396EE198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55B6-C5C3-43D4-858F-E13D1D013F2B}" type="datetime1">
              <a:rPr lang="ru-RU" smtClean="0"/>
              <a:t>04.06.2025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1D941D-2504-4442-8CA9-FFBB2F93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2F484E-919C-4911-81BC-5FF44C95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8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EC942C-2B3A-4197-BEB1-EAF980C6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4DA9-F201-4F87-AF4E-0F008539A6F6}" type="datetime1">
              <a:rPr lang="ru-RU" smtClean="0"/>
              <a:t>04.06.2025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0541FE-E57B-4983-AE07-61E726F43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36B3F4-0F11-4704-B6C6-021A029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16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60665-7FB9-4709-BF0B-4244D8EA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F3B635-2D1C-4442-B368-6FCAEB2A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F7446B-B873-4A7F-B42C-AF165C70A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D91A6D-11C2-43D8-AA40-005C204AB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E864E-E3BA-4FBC-B5B5-88D7B584D166}" type="datetime1">
              <a:rPr lang="ru-RU" smtClean="0"/>
              <a:t>04.06.2025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57D6C6-0BBB-42F1-A138-6D3C98A4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ABA188-9A6D-42EC-BFC9-5A5BBE7D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83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F9302-A607-4A2C-938B-FD6B9FEE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5012B1-09D6-4BED-9DE8-1A398D62C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C361D5-333B-48CB-AD1F-8C6B38FCE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4C6DA4-D760-48F0-B1FF-9E794C50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AA8-9741-4A85-9A4F-71232B8FD77E}" type="datetime1">
              <a:rPr lang="ru-RU" smtClean="0"/>
              <a:t>04.06.2025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982805-871E-426A-9D1F-D36DC307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81240A-7890-4E06-B1FD-F8855AE4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18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4EA056-E80E-4C92-BE4E-96E9B9EB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6AB4DF-BCB3-4674-B6EE-FE865979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B8D7C2-9E2A-471B-AE3F-FDBA80FD1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2CB1D-EFB9-4A56-8C13-64643EF61ECB}" type="datetime1">
              <a:rPr lang="ru-RU" smtClean="0"/>
              <a:t>04.06.2025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65B70F-6C26-4F43-800D-E7949F2E9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CFC070-6F05-4FA0-BD62-5E5B0A8FF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90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9E871-6C88-48C6-93DC-4E798437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62" y="589713"/>
            <a:ext cx="10277856" cy="1141717"/>
          </a:xfrm>
        </p:spPr>
        <p:txBody>
          <a:bodyPr>
            <a:normAutofit/>
          </a:bodyPr>
          <a:lstStyle/>
          <a:p>
            <a:r>
              <a:rPr lang="ru-RU" sz="7200" b="1" dirty="0">
                <a:solidFill>
                  <a:srgbClr val="3E3C8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Arial" panose="020B0604020202020204" pitchFamily="34" charset="0"/>
              </a:rPr>
              <a:t>Voyago</a:t>
            </a:r>
            <a:endParaRPr lang="ru-RU" sz="7200" b="1" dirty="0">
              <a:solidFill>
                <a:srgbClr val="3E3C8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3C7DF-E908-4072-A835-922C78334BCD}"/>
              </a:ext>
            </a:extLst>
          </p:cNvPr>
          <p:cNvSpPr txBox="1"/>
          <p:nvPr/>
        </p:nvSpPr>
        <p:spPr>
          <a:xfrm>
            <a:off x="656862" y="1897006"/>
            <a:ext cx="71133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Calibri Light" panose="020F0302020204030204" pitchFamily="34" charset="0"/>
              </a:rPr>
              <a:t>Мобильное приложение для оптимального планирования пеших маршрутов по достопримечательностям</a:t>
            </a:r>
            <a:endParaRPr lang="ru-RU" sz="3200" dirty="0">
              <a:latin typeface="Montserrat" panose="00000500000000000000" pitchFamily="2" charset="-52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5FD87-D82F-433E-BE54-7CB4C0DA277A}"/>
              </a:ext>
            </a:extLst>
          </p:cNvPr>
          <p:cNvSpPr txBox="1"/>
          <p:nvPr/>
        </p:nvSpPr>
        <p:spPr>
          <a:xfrm>
            <a:off x="656862" y="5389812"/>
            <a:ext cx="77523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Arial" panose="020B0604020202020204" pitchFamily="34" charset="0"/>
              </a:rPr>
              <a:t>Подготовила группа 3 команда 3</a:t>
            </a:r>
            <a:endParaRPr lang="en-US" sz="3200" dirty="0">
              <a:solidFill>
                <a:srgbClr val="000000"/>
              </a:solidFill>
              <a:effectLst/>
              <a:latin typeface="Montserrat" panose="00000500000000000000" pitchFamily="2" charset="-52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ru-RU" sz="3200" dirty="0">
                <a:solidFill>
                  <a:srgbClr val="000000"/>
                </a:solidFill>
                <a:latin typeface="Montserrat" panose="00000500000000000000" pitchFamily="2" charset="-52"/>
                <a:cs typeface="Arial" panose="020B0604020202020204" pitchFamily="34" charset="0"/>
              </a:rPr>
              <a:t>06</a:t>
            </a:r>
            <a:r>
              <a:rPr lang="en-US" sz="3200" dirty="0">
                <a:solidFill>
                  <a:srgbClr val="000000"/>
                </a:solidFill>
                <a:latin typeface="Montserrat" panose="00000500000000000000" pitchFamily="2" charset="-52"/>
                <a:cs typeface="Arial" panose="020B0604020202020204" pitchFamily="34" charset="0"/>
              </a:rPr>
              <a:t>.0</a:t>
            </a:r>
            <a:r>
              <a:rPr lang="ru-RU" sz="3200" dirty="0">
                <a:solidFill>
                  <a:srgbClr val="000000"/>
                </a:solidFill>
                <a:latin typeface="Montserrat" panose="00000500000000000000" pitchFamily="2" charset="-52"/>
                <a:cs typeface="Arial" panose="020B0604020202020204" pitchFamily="34" charset="0"/>
              </a:rPr>
              <a:t>6</a:t>
            </a:r>
            <a:r>
              <a:rPr lang="en-US" sz="3200" dirty="0">
                <a:solidFill>
                  <a:srgbClr val="000000"/>
                </a:solidFill>
                <a:latin typeface="Montserrat" panose="00000500000000000000" pitchFamily="2" charset="-52"/>
                <a:cs typeface="Arial" panose="020B0604020202020204" pitchFamily="34" charset="0"/>
              </a:rPr>
              <a:t>.2025</a:t>
            </a:r>
            <a:endParaRPr lang="ru-RU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BC1CEA-5BE7-4F13-AA05-3B8DC7FE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012" y="960761"/>
            <a:ext cx="3309126" cy="442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6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462" y="759468"/>
            <a:ext cx="7923517" cy="1045143"/>
          </a:xfrm>
        </p:spPr>
        <p:txBody>
          <a:bodyPr/>
          <a:lstStyle/>
          <a:p>
            <a:pPr algn="l"/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Демонстрация продукта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FBA997E-35D6-4A33-B742-3E78BCC75265}"/>
              </a:ext>
            </a:extLst>
          </p:cNvPr>
          <p:cNvSpPr txBox="1">
            <a:spLocks/>
          </p:cNvSpPr>
          <p:nvPr/>
        </p:nvSpPr>
        <p:spPr>
          <a:xfrm>
            <a:off x="371226" y="1950996"/>
            <a:ext cx="7923517" cy="10451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Создание маршрута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48A1695-7A53-4AD0-8D9C-3670FC3B8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F5EA44DB-6DBC-4E08-94B4-397A22833052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516512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9</a:t>
            </a:r>
          </a:p>
        </p:txBody>
      </p:sp>
      <p:pic>
        <p:nvPicPr>
          <p:cNvPr id="3" name="ускр1">
            <a:hlinkClick r:id="" action="ppaction://media"/>
            <a:extLst>
              <a:ext uri="{FF2B5EF4-FFF2-40B4-BE49-F238E27FC236}">
                <a16:creationId xmlns:a16="http://schemas.microsoft.com/office/drawing/2014/main" id="{1DEDD3E9-F6A2-4F50-B053-EB520C1371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8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1618" y="251727"/>
            <a:ext cx="2859544" cy="63545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77B214-7A74-4E62-9B38-69A01EB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10" y="90511"/>
            <a:ext cx="3157560" cy="667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E3FBE8C-E78E-49AD-9517-A7AA3CD4FE66}"/>
              </a:ext>
            </a:extLst>
          </p:cNvPr>
          <p:cNvSpPr txBox="1">
            <a:spLocks/>
          </p:cNvSpPr>
          <p:nvPr/>
        </p:nvSpPr>
        <p:spPr>
          <a:xfrm>
            <a:off x="450462" y="759468"/>
            <a:ext cx="7923517" cy="10451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Демонстрация продукта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129FEB6-A79A-48E3-A6C9-ED328B6F7601}"/>
              </a:ext>
            </a:extLst>
          </p:cNvPr>
          <p:cNvSpPr txBox="1">
            <a:spLocks/>
          </p:cNvSpPr>
          <p:nvPr/>
        </p:nvSpPr>
        <p:spPr>
          <a:xfrm>
            <a:off x="450462" y="2473570"/>
            <a:ext cx="6149647" cy="12447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ru-RU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Фильтрация и прохождение маршрута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4E39C6-DCE3-4B8B-8CF9-8776B004B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29251BD-584B-43A4-BF7D-8316A76BBF1A}"/>
              </a:ext>
            </a:extLst>
          </p:cNvPr>
          <p:cNvSpPr txBox="1">
            <a:spLocks/>
          </p:cNvSpPr>
          <p:nvPr/>
        </p:nvSpPr>
        <p:spPr>
          <a:xfrm>
            <a:off x="11518469" y="6227318"/>
            <a:ext cx="664294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10</a:t>
            </a:r>
          </a:p>
        </p:txBody>
      </p:sp>
      <p:pic>
        <p:nvPicPr>
          <p:cNvPr id="2" name="ускр2">
            <a:hlinkClick r:id="" action="ppaction://media"/>
            <a:extLst>
              <a:ext uri="{FF2B5EF4-FFF2-40B4-BE49-F238E27FC236}">
                <a16:creationId xmlns:a16="http://schemas.microsoft.com/office/drawing/2014/main" id="{E6A97F42-40D7-45CE-8071-7338EC037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4743" y="254778"/>
            <a:ext cx="2856799" cy="63484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C1A331-EAC3-4AF3-ADA3-24DC4042D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62" y="90509"/>
            <a:ext cx="3157560" cy="667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2E3FBE8C-E78E-49AD-9517-A7AA3CD4FE66}"/>
              </a:ext>
            </a:extLst>
          </p:cNvPr>
          <p:cNvSpPr txBox="1">
            <a:spLocks/>
          </p:cNvSpPr>
          <p:nvPr/>
        </p:nvSpPr>
        <p:spPr>
          <a:xfrm>
            <a:off x="450462" y="759468"/>
            <a:ext cx="7923517" cy="10451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Демонстрация продукта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129FEB6-A79A-48E3-A6C9-ED328B6F7601}"/>
              </a:ext>
            </a:extLst>
          </p:cNvPr>
          <p:cNvSpPr txBox="1">
            <a:spLocks/>
          </p:cNvSpPr>
          <p:nvPr/>
        </p:nvSpPr>
        <p:spPr>
          <a:xfrm>
            <a:off x="371226" y="1950996"/>
            <a:ext cx="7923517" cy="10451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Генерация маршрута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A242612-6B62-464F-9977-1A952E545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10" name="Номер слайда 7">
            <a:extLst>
              <a:ext uri="{FF2B5EF4-FFF2-40B4-BE49-F238E27FC236}">
                <a16:creationId xmlns:a16="http://schemas.microsoft.com/office/drawing/2014/main" id="{0C043327-5C7E-4EF0-A023-A20B07CAB555}"/>
              </a:ext>
            </a:extLst>
          </p:cNvPr>
          <p:cNvSpPr txBox="1">
            <a:spLocks/>
          </p:cNvSpPr>
          <p:nvPr/>
        </p:nvSpPr>
        <p:spPr>
          <a:xfrm>
            <a:off x="11518469" y="6227318"/>
            <a:ext cx="664294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11</a:t>
            </a:r>
          </a:p>
        </p:txBody>
      </p:sp>
      <p:pic>
        <p:nvPicPr>
          <p:cNvPr id="2" name="Screenrecorder-2025-06-04-22-26-57-84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4E08A3FA-4DF1-4731-81F6-6E7E7BD2E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8829" y="250770"/>
            <a:ext cx="2860407" cy="63564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C1A331-EAC3-4AF3-ADA3-24DC4042D6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97" y="90511"/>
            <a:ext cx="3157560" cy="667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F7A65-C2A8-D548-4854-D05D4733A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632" y="0"/>
            <a:ext cx="10460736" cy="1077218"/>
          </a:xfrm>
        </p:spPr>
        <p:txBody>
          <a:bodyPr/>
          <a:lstStyle/>
          <a:p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Тестирование</a:t>
            </a:r>
            <a:endParaRPr lang="ru-RU" sz="5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3B3684-25D5-4416-8422-6A581F3A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7" name="Номер слайда 7">
            <a:extLst>
              <a:ext uri="{FF2B5EF4-FFF2-40B4-BE49-F238E27FC236}">
                <a16:creationId xmlns:a16="http://schemas.microsoft.com/office/drawing/2014/main" id="{CA308A30-B71A-4087-9524-CD0BC54F712F}"/>
              </a:ext>
            </a:extLst>
          </p:cNvPr>
          <p:cNvSpPr txBox="1">
            <a:spLocks/>
          </p:cNvSpPr>
          <p:nvPr/>
        </p:nvSpPr>
        <p:spPr>
          <a:xfrm>
            <a:off x="11518469" y="6227318"/>
            <a:ext cx="664294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12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1C88693-B8E3-4E10-9CD3-FAB9369EE8CA}"/>
              </a:ext>
            </a:extLst>
          </p:cNvPr>
          <p:cNvSpPr txBox="1">
            <a:spLocks/>
          </p:cNvSpPr>
          <p:nvPr/>
        </p:nvSpPr>
        <p:spPr>
          <a:xfrm>
            <a:off x="352926" y="3431664"/>
            <a:ext cx="10973442" cy="1702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457200" algn="l">
              <a:lnSpc>
                <a:spcPct val="200000"/>
              </a:lnSpc>
              <a:buFont typeface="Montserrat" panose="00000500000000000000" pitchFamily="2" charset="-52"/>
              <a:buChar char="―"/>
            </a:pPr>
            <a:r>
              <a:rPr lang="ru-RU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 17 тест-кейсов для </a:t>
            </a:r>
            <a:r>
              <a:rPr lang="en-US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UI/UX;</a:t>
            </a:r>
            <a:endParaRPr lang="ru-RU" sz="3200" b="0" dirty="0">
              <a:solidFill>
                <a:schemeClr val="tx1">
                  <a:lumMod val="10000"/>
                </a:schemeClr>
              </a:solidFill>
              <a:latin typeface="Montserrat" panose="00000500000000000000" pitchFamily="2" charset="-52"/>
            </a:endParaRPr>
          </a:p>
          <a:p>
            <a:pPr marL="914400" indent="-457200" algn="l">
              <a:lnSpc>
                <a:spcPct val="200000"/>
              </a:lnSpc>
              <a:buFont typeface="Montserrat" panose="00000500000000000000" pitchFamily="2" charset="-52"/>
              <a:buChar char="―"/>
            </a:pPr>
            <a:r>
              <a:rPr lang="ru-RU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 7</a:t>
            </a:r>
            <a:r>
              <a:rPr lang="en-US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 </a:t>
            </a:r>
            <a:r>
              <a:rPr lang="ru-RU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отчетов тестирования сервисов.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0048D-EDB1-457D-A6D5-511D616AD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26" b="6466"/>
          <a:stretch/>
        </p:blipFill>
        <p:spPr>
          <a:xfrm>
            <a:off x="865632" y="1278935"/>
            <a:ext cx="6796696" cy="214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4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391" y="-16329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Бизнес-модель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C29A10F-D539-4D7F-8BEE-C4F4D99CF51A}"/>
              </a:ext>
            </a:extLst>
          </p:cNvPr>
          <p:cNvSpPr txBox="1">
            <a:spLocks/>
          </p:cNvSpPr>
          <p:nvPr/>
        </p:nvSpPr>
        <p:spPr>
          <a:xfrm>
            <a:off x="369455" y="1517925"/>
            <a:ext cx="10973442" cy="17020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363" indent="442913" algn="l">
              <a:lnSpc>
                <a:spcPct val="200000"/>
              </a:lnSpc>
              <a:buFont typeface="Montserrat" panose="00000500000000000000" pitchFamily="2" charset="-52"/>
              <a:buChar char="―"/>
              <a:tabLst>
                <a:tab pos="1081088" algn="l"/>
              </a:tabLst>
            </a:pPr>
            <a:r>
              <a:rPr lang="ru-RU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 Предоставление платной подписки</a:t>
            </a:r>
            <a:r>
              <a:rPr lang="en-US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;</a:t>
            </a:r>
            <a:endParaRPr lang="ru-RU" sz="3200" b="0" dirty="0">
              <a:solidFill>
                <a:schemeClr val="tx1">
                  <a:lumMod val="10000"/>
                </a:schemeClr>
              </a:solidFill>
              <a:latin typeface="Montserrat" panose="00000500000000000000" pitchFamily="2" charset="-52"/>
            </a:endParaRPr>
          </a:p>
          <a:p>
            <a:pPr marL="360363" indent="442913" algn="l">
              <a:lnSpc>
                <a:spcPct val="200000"/>
              </a:lnSpc>
              <a:buFont typeface="Montserrat" panose="00000500000000000000" pitchFamily="2" charset="-52"/>
              <a:buChar char="―"/>
              <a:tabLst>
                <a:tab pos="1081088" algn="l"/>
              </a:tabLst>
            </a:pPr>
            <a:r>
              <a:rPr lang="ru-RU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 Рекламная интеграция с кафе и ресторанами</a:t>
            </a:r>
            <a:r>
              <a:rPr lang="en-US" sz="3200" b="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.</a:t>
            </a:r>
            <a:endParaRPr lang="ru-RU" sz="3200" b="0" dirty="0">
              <a:solidFill>
                <a:schemeClr val="tx1">
                  <a:lumMod val="10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291FDC-7921-4CEB-AE90-C4F1C435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A2BEFC3A-C70D-4D25-9C4E-8D621042CFF1}"/>
              </a:ext>
            </a:extLst>
          </p:cNvPr>
          <p:cNvSpPr txBox="1">
            <a:spLocks/>
          </p:cNvSpPr>
          <p:nvPr/>
        </p:nvSpPr>
        <p:spPr>
          <a:xfrm>
            <a:off x="11518469" y="6227318"/>
            <a:ext cx="664294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12843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391" y="-16329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Аналитика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A08474-77FD-47BE-BFAF-F59810BA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099" y="1131983"/>
            <a:ext cx="9302025" cy="480542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C29A10F-D539-4D7F-8BEE-C4F4D99CF51A}"/>
              </a:ext>
            </a:extLst>
          </p:cNvPr>
          <p:cNvSpPr txBox="1">
            <a:spLocks/>
          </p:cNvSpPr>
          <p:nvPr/>
        </p:nvSpPr>
        <p:spPr>
          <a:xfrm>
            <a:off x="4126624" y="1266235"/>
            <a:ext cx="8615253" cy="3305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Воронка</a:t>
            </a:r>
            <a:r>
              <a:rPr lang="en-US" sz="20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: </a:t>
            </a:r>
            <a:r>
              <a:rPr lang="ru-RU" sz="20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Прохождение маршрута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A69F05-C6B5-4B1A-ABA3-C03686CB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19D94CB-32BD-45E9-93E1-FCCA868FAD6D}"/>
              </a:ext>
            </a:extLst>
          </p:cNvPr>
          <p:cNvSpPr txBox="1">
            <a:spLocks/>
          </p:cNvSpPr>
          <p:nvPr/>
        </p:nvSpPr>
        <p:spPr>
          <a:xfrm>
            <a:off x="11518469" y="6227318"/>
            <a:ext cx="664294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51175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391" y="-16329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Аналитика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C29A10F-D539-4D7F-8BEE-C4F4D99CF51A}"/>
              </a:ext>
            </a:extLst>
          </p:cNvPr>
          <p:cNvSpPr txBox="1">
            <a:spLocks/>
          </p:cNvSpPr>
          <p:nvPr/>
        </p:nvSpPr>
        <p:spPr>
          <a:xfrm>
            <a:off x="4089678" y="1201580"/>
            <a:ext cx="8615253" cy="3305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000" dirty="0">
              <a:solidFill>
                <a:schemeClr val="tx1">
                  <a:lumMod val="10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C3A5B7-1871-4B2B-B529-98C27D6C1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ED813191-E938-4A9F-91A9-7868CBA12EC5}"/>
              </a:ext>
            </a:extLst>
          </p:cNvPr>
          <p:cNvSpPr txBox="1">
            <a:spLocks/>
          </p:cNvSpPr>
          <p:nvPr/>
        </p:nvSpPr>
        <p:spPr>
          <a:xfrm>
            <a:off x="11518469" y="6227318"/>
            <a:ext cx="664294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57E6B6-7010-4FFB-A105-C2913CA65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"/>
          <a:stretch/>
        </p:blipFill>
        <p:spPr>
          <a:xfrm>
            <a:off x="401717" y="1333295"/>
            <a:ext cx="11388563" cy="405391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B02AA94-549E-4415-86E2-7C57885CCD8E}"/>
              </a:ext>
            </a:extLst>
          </p:cNvPr>
          <p:cNvSpPr txBox="1">
            <a:spLocks/>
          </p:cNvSpPr>
          <p:nvPr/>
        </p:nvSpPr>
        <p:spPr>
          <a:xfrm>
            <a:off x="3872187" y="1498563"/>
            <a:ext cx="4447622" cy="3305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i="0" kern="120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Средняя длинна сессии</a:t>
            </a:r>
          </a:p>
        </p:txBody>
      </p:sp>
    </p:spTree>
    <p:extLst>
      <p:ext uri="{BB962C8B-B14F-4D97-AF65-F5344CB8AC3E}">
        <p14:creationId xmlns:p14="http://schemas.microsoft.com/office/powerpoint/2010/main" val="227663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11B5E-CA7B-4433-B5C4-AF086956F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534" y="28518"/>
            <a:ext cx="11388932" cy="1060997"/>
          </a:xfrm>
        </p:spPr>
        <p:txBody>
          <a:bodyPr/>
          <a:lstStyle/>
          <a:p>
            <a:pPr algn="ctr"/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Вклад команды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DF901-450B-4890-94DB-F9FB9F3B1800}"/>
              </a:ext>
            </a:extLst>
          </p:cNvPr>
          <p:cNvSpPr txBox="1"/>
          <p:nvPr/>
        </p:nvSpPr>
        <p:spPr>
          <a:xfrm>
            <a:off x="401534" y="904304"/>
            <a:ext cx="11388932" cy="5136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Акельева Ульяна</a:t>
            </a:r>
            <a:r>
              <a:rPr lang="en-US" sz="2800" dirty="0">
                <a:latin typeface="Montserrat" pitchFamily="2" charset="-52"/>
              </a:rPr>
              <a:t>: </a:t>
            </a:r>
            <a:r>
              <a:rPr lang="ru-RU" sz="2800" dirty="0">
                <a:latin typeface="Montserrat" pitchFamily="2" charset="-52"/>
              </a:rPr>
              <a:t>Создание дизайна, разработка клиентской части проекта – 5</a:t>
            </a:r>
            <a:r>
              <a:rPr lang="en-US" sz="2800" dirty="0">
                <a:latin typeface="Montserrat" pitchFamily="2" charset="-52"/>
              </a:rPr>
              <a:t>;</a:t>
            </a:r>
            <a:endParaRPr lang="ru-RU" sz="2800" dirty="0">
              <a:latin typeface="Montserrat" pitchFamily="2" charset="-52"/>
            </a:endParaRPr>
          </a:p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ru-RU" sz="2800" dirty="0">
                <a:latin typeface="Montserrat" pitchFamily="2" charset="-52"/>
              </a:rPr>
              <a:t> Киселев Антон</a:t>
            </a:r>
            <a:r>
              <a:rPr lang="en-US" sz="2800" dirty="0">
                <a:latin typeface="Montserrat" pitchFamily="2" charset="-52"/>
              </a:rPr>
              <a:t>:</a:t>
            </a:r>
            <a:r>
              <a:rPr lang="ru-RU" sz="2800" dirty="0">
                <a:latin typeface="Montserrat" pitchFamily="2" charset="-52"/>
              </a:rPr>
              <a:t> Создание архитектуры, разработка серверной части проекта – 5</a:t>
            </a:r>
            <a:r>
              <a:rPr lang="en-US" sz="2800" dirty="0">
                <a:latin typeface="Montserrat" pitchFamily="2" charset="-52"/>
              </a:rPr>
              <a:t>;</a:t>
            </a:r>
          </a:p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ru-RU" sz="2800" dirty="0">
                <a:latin typeface="Montserrat" pitchFamily="2" charset="-52"/>
              </a:rPr>
              <a:t> Нагорный Арсений: Работа с инфраструктурой, процессами, поддержка разработки серверной части – 5</a:t>
            </a:r>
            <a:r>
              <a:rPr lang="en-US" sz="2800" dirty="0">
                <a:latin typeface="Montserrat" pitchFamily="2" charset="-52"/>
              </a:rPr>
              <a:t>;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78F8C2E-B264-4F19-8ACB-FA4776F0E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442BCBE-9631-43B0-BF62-37D9BD71FC3D}"/>
              </a:ext>
            </a:extLst>
          </p:cNvPr>
          <p:cNvSpPr txBox="1">
            <a:spLocks/>
          </p:cNvSpPr>
          <p:nvPr/>
        </p:nvSpPr>
        <p:spPr>
          <a:xfrm>
            <a:off x="11518469" y="6227318"/>
            <a:ext cx="664294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490995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11B5E-CA7B-4433-B5C4-AF086956F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534" y="28518"/>
            <a:ext cx="11388932" cy="1060997"/>
          </a:xfrm>
        </p:spPr>
        <p:txBody>
          <a:bodyPr/>
          <a:lstStyle/>
          <a:p>
            <a:pPr algn="ctr"/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Вклад команды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9DF901-450B-4890-94DB-F9FB9F3B1800}"/>
              </a:ext>
            </a:extLst>
          </p:cNvPr>
          <p:cNvSpPr txBox="1"/>
          <p:nvPr/>
        </p:nvSpPr>
        <p:spPr>
          <a:xfrm>
            <a:off x="401534" y="1089139"/>
            <a:ext cx="10812379" cy="4274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Мосалов Артем</a:t>
            </a:r>
            <a:r>
              <a:rPr lang="en-US" sz="2800" dirty="0">
                <a:latin typeface="Montserrat" pitchFamily="2" charset="-52"/>
              </a:rPr>
              <a:t>: </a:t>
            </a:r>
            <a:r>
              <a:rPr lang="ru-RU" sz="2800" dirty="0">
                <a:latin typeface="Montserrat" pitchFamily="2" charset="-52"/>
              </a:rPr>
              <a:t>Разработка диаграмм, анализ рынка</a:t>
            </a:r>
            <a:r>
              <a:rPr lang="en-US" sz="2800" dirty="0">
                <a:latin typeface="Montserrat" pitchFamily="2" charset="-52"/>
              </a:rPr>
              <a:t>, SWOT,</a:t>
            </a:r>
            <a:r>
              <a:rPr lang="ru-RU" sz="2800" dirty="0">
                <a:latin typeface="Montserrat" pitchFamily="2" charset="-52"/>
              </a:rPr>
              <a:t> сбор метрик – 4</a:t>
            </a:r>
            <a:r>
              <a:rPr lang="en-US" sz="2800" dirty="0">
                <a:latin typeface="Montserrat" pitchFamily="2" charset="-52"/>
              </a:rPr>
              <a:t>;</a:t>
            </a:r>
            <a:endParaRPr lang="ru-RU" sz="2800" dirty="0">
              <a:latin typeface="Montserrat" pitchFamily="2" charset="-52"/>
            </a:endParaRPr>
          </a:p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ru-RU" sz="2800" dirty="0">
                <a:latin typeface="Montserrat" pitchFamily="2" charset="-52"/>
              </a:rPr>
              <a:t> Майкл Манассех</a:t>
            </a:r>
            <a:r>
              <a:rPr lang="en-US" sz="2800" dirty="0">
                <a:latin typeface="Montserrat" pitchFamily="2" charset="-52"/>
              </a:rPr>
              <a:t>:</a:t>
            </a:r>
            <a:r>
              <a:rPr lang="ru-RU" sz="2800" dirty="0">
                <a:latin typeface="Montserrat" pitchFamily="2" charset="-52"/>
              </a:rPr>
              <a:t> Тестирование </a:t>
            </a:r>
            <a:r>
              <a:rPr lang="en-US" sz="2800" dirty="0">
                <a:latin typeface="Montserrat" pitchFamily="2" charset="-52"/>
              </a:rPr>
              <a:t>UI, </a:t>
            </a:r>
            <a:r>
              <a:rPr lang="ru-RU" sz="2800" dirty="0">
                <a:latin typeface="Montserrat" pitchFamily="2" charset="-52"/>
              </a:rPr>
              <a:t>сервисов – 4</a:t>
            </a:r>
            <a:r>
              <a:rPr lang="en-US" sz="2800" dirty="0">
                <a:latin typeface="Montserrat" pitchFamily="2" charset="-52"/>
              </a:rPr>
              <a:t>;</a:t>
            </a:r>
          </a:p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ru-RU" sz="2800" dirty="0">
                <a:latin typeface="Montserrat" pitchFamily="2" charset="-52"/>
              </a:rPr>
              <a:t> Лобцов Дмитрий: Управление работой команды, подготовка документации – 4. </a:t>
            </a:r>
            <a:endParaRPr lang="en-US" sz="2800" dirty="0">
              <a:latin typeface="Montserrat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B576E5B-9550-48CE-B4EE-62573F5B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6CEE80C8-21AC-4E92-B0B8-7BFB6966E0C0}"/>
              </a:ext>
            </a:extLst>
          </p:cNvPr>
          <p:cNvSpPr txBox="1">
            <a:spLocks/>
          </p:cNvSpPr>
          <p:nvPr/>
        </p:nvSpPr>
        <p:spPr>
          <a:xfrm>
            <a:off x="11518469" y="6227318"/>
            <a:ext cx="664294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906156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9E871-6C88-48C6-93DC-4E798437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862" y="589713"/>
            <a:ext cx="10277856" cy="1141717"/>
          </a:xfrm>
        </p:spPr>
        <p:txBody>
          <a:bodyPr>
            <a:normAutofit/>
          </a:bodyPr>
          <a:lstStyle/>
          <a:p>
            <a:r>
              <a:rPr lang="ru-RU" sz="7200" b="1" dirty="0">
                <a:solidFill>
                  <a:srgbClr val="3E3C8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Arial" panose="020B0604020202020204" pitchFamily="34" charset="0"/>
              </a:rPr>
              <a:t>Voyago</a:t>
            </a:r>
            <a:endParaRPr lang="ru-RU" sz="7200" b="1" dirty="0">
              <a:solidFill>
                <a:srgbClr val="3E3C8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3C7DF-E908-4072-A835-922C78334BCD}"/>
              </a:ext>
            </a:extLst>
          </p:cNvPr>
          <p:cNvSpPr txBox="1"/>
          <p:nvPr/>
        </p:nvSpPr>
        <p:spPr>
          <a:xfrm>
            <a:off x="656862" y="1897006"/>
            <a:ext cx="71133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Calibri Light" panose="020F0302020204030204" pitchFamily="34" charset="0"/>
              </a:rPr>
              <a:t>Мобильное приложение для оптимального планирования пешего маршрута по достопримечательностям</a:t>
            </a:r>
            <a:endParaRPr lang="ru-RU" sz="3200" dirty="0">
              <a:latin typeface="Montserrat" panose="00000500000000000000" pitchFamily="2" charset="-52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5FD87-D82F-433E-BE54-7CB4C0DA277A}"/>
              </a:ext>
            </a:extLst>
          </p:cNvPr>
          <p:cNvSpPr txBox="1"/>
          <p:nvPr/>
        </p:nvSpPr>
        <p:spPr>
          <a:xfrm>
            <a:off x="656862" y="5389812"/>
            <a:ext cx="77523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Arial" panose="020B0604020202020204" pitchFamily="34" charset="0"/>
              </a:rPr>
              <a:t>Подготовила группа 3 команда 3</a:t>
            </a:r>
            <a:endParaRPr lang="en-US" sz="3200" dirty="0">
              <a:solidFill>
                <a:srgbClr val="000000"/>
              </a:solidFill>
              <a:effectLst/>
              <a:latin typeface="Montserrat" panose="00000500000000000000" pitchFamily="2" charset="-52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rgbClr val="000000"/>
                </a:solidFill>
                <a:latin typeface="Montserrat" panose="00000500000000000000" pitchFamily="2" charset="-52"/>
                <a:cs typeface="Arial" panose="020B0604020202020204" pitchFamily="34" charset="0"/>
              </a:rPr>
              <a:t>06.06.2025</a:t>
            </a:r>
            <a:endParaRPr lang="ru-RU" sz="3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F7D91D-A41A-495E-B2C9-6668B1CB9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580" y="709688"/>
            <a:ext cx="4436737" cy="4436737"/>
          </a:xfrm>
          <a:prstGeom prst="rect">
            <a:avLst/>
          </a:prstGeom>
        </p:spPr>
      </p:pic>
      <p:sp>
        <p:nvSpPr>
          <p:cNvPr id="11" name="Номер слайда 7">
            <a:extLst>
              <a:ext uri="{FF2B5EF4-FFF2-40B4-BE49-F238E27FC236}">
                <a16:creationId xmlns:a16="http://schemas.microsoft.com/office/drawing/2014/main" id="{3EC47862-9AF6-4814-8B31-947482703ACB}"/>
              </a:ext>
            </a:extLst>
          </p:cNvPr>
          <p:cNvSpPr txBox="1">
            <a:spLocks/>
          </p:cNvSpPr>
          <p:nvPr/>
        </p:nvSpPr>
        <p:spPr>
          <a:xfrm>
            <a:off x="11518469" y="6227318"/>
            <a:ext cx="664294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7860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632" y="9253"/>
            <a:ext cx="10460736" cy="1045143"/>
          </a:xfrm>
        </p:spPr>
        <p:txBody>
          <a:bodyPr/>
          <a:lstStyle/>
          <a:p>
            <a:r>
              <a:rPr lang="ru-RU" sz="5400" b="1" dirty="0">
                <a:solidFill>
                  <a:schemeClr val="tx1"/>
                </a:solidFill>
                <a:latin typeface="Montserrat" pitchFamily="2" charset="-52"/>
              </a:rPr>
              <a:t>Команда разработчиков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485BD-568F-4FD8-8A26-CCAF04E03915}"/>
              </a:ext>
            </a:extLst>
          </p:cNvPr>
          <p:cNvSpPr txBox="1"/>
          <p:nvPr/>
        </p:nvSpPr>
        <p:spPr>
          <a:xfrm>
            <a:off x="513989" y="860861"/>
            <a:ext cx="10812379" cy="5136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Лобцов Дмитрий – </a:t>
            </a:r>
            <a:r>
              <a:rPr lang="en-US" sz="2800" dirty="0">
                <a:latin typeface="Montserrat" pitchFamily="2" charset="-52"/>
              </a:rPr>
              <a:t>Project Manager;</a:t>
            </a:r>
            <a:endParaRPr lang="ru-RU" sz="2800" dirty="0">
              <a:latin typeface="Montserrat" pitchFamily="2" charset="-52"/>
            </a:endParaRPr>
          </a:p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Акельева Ульяна </a:t>
            </a:r>
            <a:r>
              <a:rPr lang="en-US" sz="2800" dirty="0">
                <a:latin typeface="Montserrat" pitchFamily="2" charset="-52"/>
              </a:rPr>
              <a:t>– Designer</a:t>
            </a:r>
            <a:r>
              <a:rPr lang="ru-RU" sz="2800" dirty="0">
                <a:latin typeface="Montserrat" pitchFamily="2" charset="-52"/>
              </a:rPr>
              <a:t> </a:t>
            </a:r>
            <a:r>
              <a:rPr lang="en-US" sz="2800" dirty="0">
                <a:latin typeface="Montserrat" pitchFamily="2" charset="-52"/>
              </a:rPr>
              <a:t>&amp; Frontend developer;</a:t>
            </a:r>
            <a:endParaRPr lang="ru-RU" sz="2800" dirty="0">
              <a:latin typeface="Montserrat" pitchFamily="2" charset="-52"/>
            </a:endParaRPr>
          </a:p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ru-RU" sz="2800" dirty="0">
                <a:latin typeface="Montserrat" pitchFamily="2" charset="-52"/>
              </a:rPr>
              <a:t> Нагорный Арсений </a:t>
            </a:r>
            <a:r>
              <a:rPr lang="en-US" sz="2800" dirty="0">
                <a:latin typeface="Montserrat" pitchFamily="2" charset="-52"/>
              </a:rPr>
              <a:t>– DevOps engineer;</a:t>
            </a:r>
          </a:p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Киселев Антон </a:t>
            </a:r>
            <a:r>
              <a:rPr lang="en-US" sz="2800" dirty="0">
                <a:latin typeface="Montserrat" pitchFamily="2" charset="-52"/>
              </a:rPr>
              <a:t>–</a:t>
            </a:r>
            <a:r>
              <a:rPr lang="ru-RU" sz="2800" dirty="0">
                <a:latin typeface="Montserrat" pitchFamily="2" charset="-52"/>
              </a:rPr>
              <a:t> </a:t>
            </a:r>
            <a:r>
              <a:rPr lang="en-US" sz="2800" dirty="0">
                <a:latin typeface="Montserrat" pitchFamily="2" charset="-52"/>
              </a:rPr>
              <a:t>Backend developer;</a:t>
            </a:r>
          </a:p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Мосалов Артем </a:t>
            </a:r>
            <a:r>
              <a:rPr lang="en-US" sz="2800" dirty="0">
                <a:latin typeface="Montserrat" pitchFamily="2" charset="-52"/>
              </a:rPr>
              <a:t>–</a:t>
            </a:r>
            <a:r>
              <a:rPr lang="ru-RU" sz="2800" dirty="0">
                <a:latin typeface="Montserrat" pitchFamily="2" charset="-52"/>
              </a:rPr>
              <a:t> </a:t>
            </a:r>
            <a:r>
              <a:rPr lang="en-US" sz="2800" dirty="0">
                <a:latin typeface="Montserrat" pitchFamily="2" charset="-52"/>
              </a:rPr>
              <a:t>Analyst;</a:t>
            </a:r>
            <a:endParaRPr lang="ru-RU" sz="2800" dirty="0">
              <a:latin typeface="Montserrat" pitchFamily="2" charset="-52"/>
            </a:endParaRPr>
          </a:p>
          <a:p>
            <a:pPr indent="442913" algn="l">
              <a:lnSpc>
                <a:spcPct val="200000"/>
              </a:lnSpc>
              <a:buFontTx/>
              <a:buChar char="—"/>
              <a:tabLst>
                <a:tab pos="720725" algn="l"/>
              </a:tabLst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Майкл </a:t>
            </a:r>
            <a:r>
              <a:rPr lang="ru-RU" sz="2800" dirty="0" err="1">
                <a:latin typeface="Montserrat" pitchFamily="2" charset="-52"/>
              </a:rPr>
              <a:t>Манассех</a:t>
            </a:r>
            <a:r>
              <a:rPr lang="ru-RU" sz="2800" dirty="0">
                <a:latin typeface="Montserrat" pitchFamily="2" charset="-52"/>
              </a:rPr>
              <a:t> </a:t>
            </a:r>
            <a:r>
              <a:rPr lang="en-US" sz="2800" dirty="0">
                <a:latin typeface="Montserrat" pitchFamily="2" charset="-52"/>
              </a:rPr>
              <a:t>–</a:t>
            </a:r>
            <a:r>
              <a:rPr lang="ru-RU" sz="2800" dirty="0">
                <a:latin typeface="Montserrat" pitchFamily="2" charset="-52"/>
              </a:rPr>
              <a:t> </a:t>
            </a:r>
            <a:r>
              <a:rPr lang="en-US" sz="2800" dirty="0">
                <a:latin typeface="Montserrat" pitchFamily="2" charset="-52"/>
              </a:rPr>
              <a:t>QA.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516512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1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1837C75-DF4D-4F5A-B10F-27C56B0F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5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632" y="0"/>
            <a:ext cx="10460736" cy="1106905"/>
          </a:xfrm>
        </p:spPr>
        <p:txBody>
          <a:bodyPr/>
          <a:lstStyle/>
          <a:p>
            <a:r>
              <a:rPr lang="ru-RU" sz="5400" b="1" dirty="0">
                <a:solidFill>
                  <a:schemeClr val="tx1">
                    <a:lumMod val="10000"/>
                  </a:schemeClr>
                </a:solidFill>
                <a:latin typeface="Montserrat" pitchFamily="2" charset="-52"/>
              </a:rPr>
              <a:t>Целевая аудитория</a:t>
            </a:r>
            <a:endParaRPr lang="ru-RU" sz="5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79C08-0F2E-4059-91AC-EEBA6F08DD95}"/>
              </a:ext>
            </a:extLst>
          </p:cNvPr>
          <p:cNvSpPr txBox="1"/>
          <p:nvPr/>
        </p:nvSpPr>
        <p:spPr>
          <a:xfrm>
            <a:off x="320200" y="1442611"/>
            <a:ext cx="10206789" cy="2902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200000"/>
              </a:lnSpc>
            </a:pPr>
            <a:r>
              <a:rPr lang="ru-RU" sz="32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Молодые люди от 18 до 25 лет</a:t>
            </a:r>
            <a:r>
              <a:rPr lang="en-US" sz="32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:</a:t>
            </a:r>
            <a:endParaRPr lang="ru-RU" sz="3200" dirty="0">
              <a:solidFill>
                <a:schemeClr val="tx1">
                  <a:lumMod val="10000"/>
                </a:schemeClr>
              </a:solidFill>
              <a:latin typeface="Montserrat" panose="00000500000000000000" pitchFamily="2" charset="-52"/>
            </a:endParaRPr>
          </a:p>
          <a:p>
            <a:pPr marL="457200" indent="-457200">
              <a:lnSpc>
                <a:spcPct val="200000"/>
              </a:lnSpc>
              <a:buFont typeface="Montserrat" panose="00000500000000000000" pitchFamily="2" charset="-52"/>
              <a:buChar char="―"/>
            </a:pPr>
            <a:r>
              <a:rPr lang="ru-RU" sz="32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 Любители пеших прогулок</a:t>
            </a:r>
            <a:r>
              <a:rPr lang="en-US" sz="32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;</a:t>
            </a:r>
          </a:p>
          <a:p>
            <a:pPr marL="457200" indent="-457200">
              <a:lnSpc>
                <a:spcPct val="200000"/>
              </a:lnSpc>
              <a:buFont typeface="Montserrat" panose="00000500000000000000" pitchFamily="2" charset="-52"/>
              <a:buChar char="―"/>
              <a:tabLst>
                <a:tab pos="720725" algn="l"/>
              </a:tabLst>
            </a:pPr>
            <a:r>
              <a:rPr lang="ru-RU" sz="32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 Туристы</a:t>
            </a:r>
            <a:r>
              <a:rPr lang="en-US" sz="32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.</a:t>
            </a:r>
            <a:endParaRPr lang="ru-RU" sz="3200" dirty="0">
              <a:solidFill>
                <a:schemeClr val="tx1">
                  <a:lumMod val="10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C244C7-7CE3-4A88-BD40-35A346E9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A5B9A188-EAFA-41FF-A2A8-921692B6B7DA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516512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7513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632" y="0"/>
            <a:ext cx="10460736" cy="1106905"/>
          </a:xfrm>
        </p:spPr>
        <p:txBody>
          <a:bodyPr/>
          <a:lstStyle/>
          <a:p>
            <a:r>
              <a:rPr lang="ru-RU" sz="5400" b="1" dirty="0">
                <a:solidFill>
                  <a:schemeClr val="tx1">
                    <a:lumMod val="10000"/>
                  </a:schemeClr>
                </a:solidFill>
                <a:latin typeface="Montserrat" pitchFamily="2" charset="-52"/>
              </a:rPr>
              <a:t>Проблемы</a:t>
            </a:r>
            <a:endParaRPr lang="ru-RU" sz="5400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C7DAE-B1EF-4CF3-A1BC-20311011B619}"/>
              </a:ext>
            </a:extLst>
          </p:cNvPr>
          <p:cNvSpPr txBox="1"/>
          <p:nvPr/>
        </p:nvSpPr>
        <p:spPr>
          <a:xfrm>
            <a:off x="444709" y="1106905"/>
            <a:ext cx="11675188" cy="5364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2913" algn="l">
              <a:lnSpc>
                <a:spcPct val="150000"/>
              </a:lnSpc>
              <a:buFont typeface="Montserrat" panose="00000500000000000000" pitchFamily="2" charset="-52"/>
              <a:buChar char="―"/>
              <a:tabLst>
                <a:tab pos="720725" algn="l"/>
              </a:tabLst>
            </a:pPr>
            <a:r>
              <a:rPr lang="ru-RU" sz="3200" dirty="0">
                <a:solidFill>
                  <a:srgbClr val="000000"/>
                </a:solidFill>
                <a:latin typeface="Montserrat" pitchFamily="2" charset="-52"/>
              </a:rPr>
              <a:t> Отсутствие готовых пеших маршрутов по достопримечательностям</a:t>
            </a:r>
            <a:r>
              <a:rPr lang="en-US" sz="3200" dirty="0">
                <a:solidFill>
                  <a:srgbClr val="000000"/>
                </a:solidFill>
                <a:latin typeface="Montserrat" pitchFamily="2" charset="-52"/>
              </a:rPr>
              <a:t>;</a:t>
            </a:r>
          </a:p>
          <a:p>
            <a:pPr indent="442913" algn="l">
              <a:lnSpc>
                <a:spcPct val="150000"/>
              </a:lnSpc>
              <a:buFont typeface="Montserrat" panose="00000500000000000000" pitchFamily="2" charset="-52"/>
              <a:buChar char="―"/>
              <a:tabLst>
                <a:tab pos="720725" algn="l"/>
              </a:tabLst>
            </a:pPr>
            <a:r>
              <a:rPr lang="ru-RU" sz="3200" dirty="0">
                <a:solidFill>
                  <a:srgbClr val="000000"/>
                </a:solidFill>
                <a:latin typeface="Montserrat" pitchFamily="2" charset="-52"/>
              </a:rPr>
              <a:t> Отсутствие маршрутов, основанных на личных предпочтениях</a:t>
            </a:r>
            <a:r>
              <a:rPr lang="en-US" sz="3200" dirty="0">
                <a:solidFill>
                  <a:srgbClr val="000000"/>
                </a:solidFill>
                <a:latin typeface="Montserrat" pitchFamily="2" charset="-52"/>
              </a:rPr>
              <a:t>;</a:t>
            </a:r>
          </a:p>
          <a:p>
            <a:pPr indent="442913" algn="l">
              <a:lnSpc>
                <a:spcPct val="150000"/>
              </a:lnSpc>
              <a:buFont typeface="Montserrat" panose="00000500000000000000" pitchFamily="2" charset="-52"/>
              <a:buChar char="―"/>
              <a:tabLst>
                <a:tab pos="720725" algn="l"/>
              </a:tabLst>
            </a:pPr>
            <a:r>
              <a:rPr lang="ru-RU" sz="3200" dirty="0">
                <a:latin typeface="Montserrat" pitchFamily="2" charset="-52"/>
              </a:rPr>
              <a:t> Отсутствие возможности просмотра близлежащих к маршруту кафе.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Montserrat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4E683A-F7D5-4C4A-8647-F7334B66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35BE4FB2-DD56-4D4F-A164-40C915DCB928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516512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973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6795" y="7985"/>
            <a:ext cx="9818410" cy="935558"/>
          </a:xfrm>
        </p:spPr>
        <p:txBody>
          <a:bodyPr/>
          <a:lstStyle/>
          <a:p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Предлагаемое решение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048CF-5930-4ED8-971E-D212C95293AE}"/>
              </a:ext>
            </a:extLst>
          </p:cNvPr>
          <p:cNvSpPr txBox="1"/>
          <p:nvPr/>
        </p:nvSpPr>
        <p:spPr>
          <a:xfrm>
            <a:off x="0" y="1050491"/>
            <a:ext cx="12062691" cy="5097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442913" algn="l">
              <a:lnSpc>
                <a:spcPct val="150000"/>
              </a:lnSpc>
              <a:buFont typeface="Montserrat" panose="00000500000000000000" pitchFamily="2" charset="-52"/>
              <a:buChar char="―"/>
              <a:tabLst>
                <a:tab pos="1081088" algn="l"/>
              </a:tabLst>
            </a:pPr>
            <a:r>
              <a:rPr lang="ru-RU" sz="3200" dirty="0">
                <a:solidFill>
                  <a:schemeClr val="tx1">
                    <a:lumMod val="10000"/>
                  </a:schemeClr>
                </a:solidFill>
                <a:latin typeface="Montserrat" pitchFamily="2" charset="-52"/>
              </a:rPr>
              <a:t> Оптимальное планирование пеших маршрутов по достопримечательностям</a:t>
            </a:r>
            <a:r>
              <a:rPr lang="en-US" sz="3200" dirty="0">
                <a:solidFill>
                  <a:schemeClr val="tx1">
                    <a:lumMod val="10000"/>
                  </a:schemeClr>
                </a:solidFill>
                <a:latin typeface="Montserrat" pitchFamily="2" charset="-52"/>
              </a:rPr>
              <a:t>;</a:t>
            </a:r>
            <a:endParaRPr lang="ru-RU" sz="3200" dirty="0">
              <a:solidFill>
                <a:schemeClr val="tx1">
                  <a:lumMod val="10000"/>
                </a:schemeClr>
              </a:solidFill>
              <a:latin typeface="Montserrat" pitchFamily="2" charset="-52"/>
            </a:endParaRPr>
          </a:p>
          <a:p>
            <a:pPr marL="360363" indent="442913" algn="l">
              <a:lnSpc>
                <a:spcPct val="150000"/>
              </a:lnSpc>
              <a:buFont typeface="Montserrat" panose="00000500000000000000" pitchFamily="2" charset="-52"/>
              <a:buChar char="―"/>
              <a:tabLst>
                <a:tab pos="1081088" algn="l"/>
              </a:tabLst>
            </a:pPr>
            <a:r>
              <a:rPr lang="ru-RU" sz="3200" dirty="0">
                <a:solidFill>
                  <a:schemeClr val="tx1">
                    <a:lumMod val="10000"/>
                  </a:schemeClr>
                </a:solidFill>
                <a:latin typeface="Montserrat" pitchFamily="2" charset="-52"/>
              </a:rPr>
              <a:t> Рекомендация маршрутов исходя из личных     предпочтений</a:t>
            </a:r>
            <a:r>
              <a:rPr lang="en-US" sz="3200" dirty="0">
                <a:solidFill>
                  <a:schemeClr val="tx1">
                    <a:lumMod val="10000"/>
                  </a:schemeClr>
                </a:solidFill>
                <a:latin typeface="Montserrat" pitchFamily="2" charset="-52"/>
              </a:rPr>
              <a:t>;</a:t>
            </a:r>
            <a:endParaRPr lang="ru-RU" sz="3200" dirty="0">
              <a:solidFill>
                <a:schemeClr val="tx1">
                  <a:lumMod val="10000"/>
                </a:schemeClr>
              </a:solidFill>
              <a:latin typeface="Montserrat" pitchFamily="2" charset="-52"/>
            </a:endParaRPr>
          </a:p>
          <a:p>
            <a:pPr marL="360363" indent="442913" algn="l">
              <a:lnSpc>
                <a:spcPct val="150000"/>
              </a:lnSpc>
              <a:buFont typeface="Montserrat" panose="00000500000000000000" pitchFamily="2" charset="-52"/>
              <a:buChar char="―"/>
              <a:tabLst>
                <a:tab pos="1081088" algn="l"/>
              </a:tabLst>
            </a:pPr>
            <a:r>
              <a:rPr lang="ru-RU" sz="3200" dirty="0">
                <a:solidFill>
                  <a:schemeClr val="tx1">
                    <a:lumMod val="10000"/>
                  </a:schemeClr>
                </a:solidFill>
                <a:latin typeface="Montserrat" pitchFamily="2" charset="-52"/>
              </a:rPr>
              <a:t> Возможность просмотра близлежащих к маршруту кафе и ресторанов</a:t>
            </a:r>
            <a:r>
              <a:rPr lang="en-US" sz="3200" dirty="0">
                <a:solidFill>
                  <a:schemeClr val="tx1">
                    <a:lumMod val="10000"/>
                  </a:schemeClr>
                </a:solidFill>
                <a:latin typeface="Montserrat" pitchFamily="2" charset="-52"/>
              </a:rPr>
              <a:t>.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2800" dirty="0">
              <a:latin typeface="Montserrat" pitchFamily="2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59C3079-05B1-4CF7-8FB6-464D889A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86C02726-2D6C-4C3C-8D24-1F573C2DACBA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516512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6197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7" y="0"/>
            <a:ext cx="11470105" cy="1045143"/>
          </a:xfrm>
        </p:spPr>
        <p:txBody>
          <a:bodyPr/>
          <a:lstStyle/>
          <a:p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Конкурентное преимущество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B144D1-E7DD-4AF7-86DB-C146BD532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90937C94-A525-4420-9962-7D1324309ADB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516512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5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58F4DF-A8AA-4E10-B9CA-060D6936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18" y="1180446"/>
            <a:ext cx="10612582" cy="50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4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79" y="0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Стек технологий</a:t>
            </a:r>
          </a:p>
        </p:txBody>
      </p:sp>
      <p:pic>
        <p:nvPicPr>
          <p:cNvPr id="8" name="Picture 2" descr="Picture background">
            <a:extLst>
              <a:ext uri="{FF2B5EF4-FFF2-40B4-BE49-F238E27FC236}">
                <a16:creationId xmlns:a16="http://schemas.microsoft.com/office/drawing/2014/main" id="{4396D79E-A90E-4F99-AB82-CCB177F7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536" y="1326845"/>
            <a:ext cx="3508649" cy="197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icture background">
            <a:extLst>
              <a:ext uri="{FF2B5EF4-FFF2-40B4-BE49-F238E27FC236}">
                <a16:creationId xmlns:a16="http://schemas.microsoft.com/office/drawing/2014/main" id="{CDB0AC73-FC7C-41F1-A213-FF6ED49E1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81" y="3823180"/>
            <a:ext cx="2384378" cy="232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Picture background">
            <a:extLst>
              <a:ext uri="{FF2B5EF4-FFF2-40B4-BE49-F238E27FC236}">
                <a16:creationId xmlns:a16="http://schemas.microsoft.com/office/drawing/2014/main" id="{81BEC1EF-01A4-4A79-8BBA-95EACF61D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81" y="901794"/>
            <a:ext cx="2726339" cy="306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Picture background">
            <a:extLst>
              <a:ext uri="{FF2B5EF4-FFF2-40B4-BE49-F238E27FC236}">
                <a16:creationId xmlns:a16="http://schemas.microsoft.com/office/drawing/2014/main" id="{D5E15A96-4D00-4286-A737-3622CBEB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400" y="4121872"/>
            <a:ext cx="3299032" cy="173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7CDF69-24D3-404C-A659-ABC36D13D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43" y="3744082"/>
            <a:ext cx="3719923" cy="24799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3E970E-8880-466A-8E67-089329BFB5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" y="1526680"/>
            <a:ext cx="3510776" cy="18149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71BB089-030E-4CB4-85CB-52E392E023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11" name="Номер слайда 7">
            <a:extLst>
              <a:ext uri="{FF2B5EF4-FFF2-40B4-BE49-F238E27FC236}">
                <a16:creationId xmlns:a16="http://schemas.microsoft.com/office/drawing/2014/main" id="{CC175819-FF7D-4F16-A370-69D84EDB5E51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516512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9918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79" y="0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Архитектура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D0D83F-49FD-45D1-A705-7630358B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5" y="6040582"/>
            <a:ext cx="1095341" cy="817418"/>
          </a:xfrm>
          <a:prstGeom prst="rect">
            <a:avLst/>
          </a:prstGeom>
        </p:spPr>
      </p:pic>
      <p:sp>
        <p:nvSpPr>
          <p:cNvPr id="4" name="Номер слайда 7">
            <a:extLst>
              <a:ext uri="{FF2B5EF4-FFF2-40B4-BE49-F238E27FC236}">
                <a16:creationId xmlns:a16="http://schemas.microsoft.com/office/drawing/2014/main" id="{87F9CB40-845F-4A15-83A2-49E0FC4ECD65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516512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02573E-D0AC-4D47-9019-C10EB62F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00" y="1045143"/>
            <a:ext cx="10803799" cy="51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57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79" y="0"/>
            <a:ext cx="10973442" cy="1045143"/>
          </a:xfrm>
        </p:spPr>
        <p:txBody>
          <a:bodyPr/>
          <a:lstStyle/>
          <a:p>
            <a:r>
              <a:rPr lang="en-US" sz="5400" dirty="0">
                <a:solidFill>
                  <a:schemeClr val="tx1">
                    <a:lumMod val="10000"/>
                  </a:schemeClr>
                </a:solidFill>
                <a:latin typeface="Montserrat" panose="00000500000000000000" pitchFamily="2" charset="-52"/>
              </a:rPr>
              <a:t>CI/CD</a:t>
            </a:r>
            <a:endParaRPr lang="ru-RU" sz="5400" dirty="0">
              <a:solidFill>
                <a:schemeClr val="tx1">
                  <a:lumMod val="10000"/>
                </a:schemeClr>
              </a:solidFill>
              <a:latin typeface="Montserrat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DDCEB0-637B-4C1D-B872-A814BE10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3" y="5876319"/>
            <a:ext cx="1315453" cy="9816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75D172-6991-44EA-BF24-EA09F6729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899" y="1217444"/>
            <a:ext cx="10468202" cy="1807401"/>
          </a:xfrm>
          <a:prstGeom prst="rect">
            <a:avLst/>
          </a:prstGeom>
        </p:spPr>
      </p:pic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ADFB035E-3D5A-46D9-8433-1D419A0E1A9F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516512" cy="630682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>
                <a:latin typeface="Montserrat" panose="00000500000000000000" pitchFamily="2" charset="-52"/>
              </a:rPr>
              <a:t>8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D7A142-7E06-415E-9A2D-B37640133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128" y="3280275"/>
            <a:ext cx="4791744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682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9">
      <a:dk1>
        <a:srgbClr val="00162A"/>
      </a:dk1>
      <a:lt1>
        <a:srgbClr val="00162A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2054</TotalTime>
  <Words>324</Words>
  <Application>Microsoft Office PowerPoint</Application>
  <PresentationFormat>Широкоэкранный</PresentationFormat>
  <Paragraphs>77</Paragraphs>
  <Slides>19</Slides>
  <Notes>4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Тема Office</vt:lpstr>
      <vt:lpstr>Voyago</vt:lpstr>
      <vt:lpstr>Команда разработчиков</vt:lpstr>
      <vt:lpstr>Целевая аудитория</vt:lpstr>
      <vt:lpstr>Проблемы</vt:lpstr>
      <vt:lpstr>Предлагаемое решение</vt:lpstr>
      <vt:lpstr>Конкурентное преимущество</vt:lpstr>
      <vt:lpstr>Стек технологий</vt:lpstr>
      <vt:lpstr>Архитектура</vt:lpstr>
      <vt:lpstr>CI/CD</vt:lpstr>
      <vt:lpstr>Демонстрация продукта</vt:lpstr>
      <vt:lpstr>Презентация PowerPoint</vt:lpstr>
      <vt:lpstr>Презентация PowerPoint</vt:lpstr>
      <vt:lpstr>Тестирование</vt:lpstr>
      <vt:lpstr>Бизнес-модель</vt:lpstr>
      <vt:lpstr>Аналитика</vt:lpstr>
      <vt:lpstr>Аналитика</vt:lpstr>
      <vt:lpstr>Вклад команды</vt:lpstr>
      <vt:lpstr>Вклад команды</vt:lpstr>
      <vt:lpstr>Voyago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Лобцов</dc:creator>
  <cp:lastModifiedBy>Дмитрий Лобцов</cp:lastModifiedBy>
  <cp:revision>108</cp:revision>
  <dcterms:created xsi:type="dcterms:W3CDTF">2025-03-15T20:13:11Z</dcterms:created>
  <dcterms:modified xsi:type="dcterms:W3CDTF">2025-06-04T19:44:21Z</dcterms:modified>
</cp:coreProperties>
</file>